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2" r:id="rId6"/>
    <p:sldId id="265" r:id="rId7"/>
    <p:sldId id="261" r:id="rId8"/>
    <p:sldId id="263" r:id="rId9"/>
    <p:sldId id="256" r:id="rId10"/>
    <p:sldId id="269" r:id="rId11"/>
    <p:sldId id="270" r:id="rId12"/>
    <p:sldId id="271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E64"/>
    <a:srgbClr val="385D8A"/>
    <a:srgbClr val="6161FF"/>
    <a:srgbClr val="8B8BFF"/>
    <a:srgbClr val="0000FF"/>
    <a:srgbClr val="FFA7FF"/>
    <a:srgbClr val="800080"/>
    <a:srgbClr val="3366FF"/>
    <a:srgbClr val="00C85A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microsoft.com/office/2007/relationships/hdphoto" Target="../media/hdphoto1.wdp"/><Relationship Id="rId10" Type="http://schemas.openxmlformats.org/officeDocument/2006/relationships/image" Target="../media/image32.jpe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microsoft.com/office/2007/relationships/hdphoto" Target="../media/hdphoto3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emf"/><Relationship Id="rId12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54204" y="4437112"/>
            <a:ext cx="679406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«Цифровые инновации на предприятии»</a:t>
            </a:r>
          </a:p>
          <a:p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Внедрение электронного архива в рамках конкурса «Лучшие практики наставничества»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3704" y="6549493"/>
            <a:ext cx="6477000" cy="30777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АО «Зеленодольский завод имени А.М. Горького»</a:t>
            </a:r>
          </a:p>
        </p:txBody>
      </p:sp>
    </p:spTree>
    <p:extLst>
      <p:ext uri="{BB962C8B-B14F-4D97-AF65-F5344CB8AC3E}">
        <p14:creationId xmlns:p14="http://schemas.microsoft.com/office/powerpoint/2010/main" val="145923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512" y="-106716"/>
            <a:ext cx="9323512" cy="699263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-496043" y="26598"/>
            <a:ext cx="7300291" cy="1432904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обменными данными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\\Recl9\фотоархив начиная с 2018 года\2018.11.30Конышев А.В. Презентация\IMG_369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5398" r="17578" b="5287"/>
          <a:stretch/>
        </p:blipFill>
        <p:spPr bwMode="auto">
          <a:xfrm>
            <a:off x="7060498" y="4046490"/>
            <a:ext cx="1571636" cy="207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Вика работа\цех №6\стенды трубогибных станков\1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1625" r="88125">
                        <a14:foregroundMark x1="40625" y1="22182" x2="40625" y2="22182"/>
                        <a14:foregroundMark x1="40500" y1="18000" x2="40500" y2="18000"/>
                        <a14:foregroundMark x1="38500" y1="18182" x2="46000" y2="17273"/>
                        <a14:foregroundMark x1="40500" y1="22364" x2="46625" y2="36727"/>
                        <a14:foregroundMark x1="46125" y1="17273" x2="46375" y2="34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83" t="14432" r="10315" b="14432"/>
          <a:stretch/>
        </p:blipFill>
        <p:spPr bwMode="auto">
          <a:xfrm>
            <a:off x="4558014" y="2196795"/>
            <a:ext cx="3614387" cy="178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Выгнутая вверх стрелка 14"/>
          <p:cNvSpPr/>
          <p:nvPr/>
        </p:nvSpPr>
        <p:spPr>
          <a:xfrm rot="904683">
            <a:off x="4805288" y="1641677"/>
            <a:ext cx="2189233" cy="796983"/>
          </a:xfrm>
          <a:prstGeom prst="curvedDownArrow">
            <a:avLst>
              <a:gd name="adj1" fmla="val 18519"/>
              <a:gd name="adj2" fmla="val 33282"/>
              <a:gd name="adj3" fmla="val 5456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6" name="Picture 3" descr="\\Recl9\фотоархив начиная с 2018 года\2018.11.30Конышев А.В. Презентация\IMG_370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3" b="11711"/>
          <a:stretch/>
        </p:blipFill>
        <p:spPr bwMode="auto">
          <a:xfrm>
            <a:off x="3291423" y="1933093"/>
            <a:ext cx="1867602" cy="1305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Выгнутая вверх стрелка 16"/>
          <p:cNvSpPr/>
          <p:nvPr/>
        </p:nvSpPr>
        <p:spPr>
          <a:xfrm rot="20547713">
            <a:off x="1204340" y="1555886"/>
            <a:ext cx="2645266" cy="692296"/>
          </a:xfrm>
          <a:prstGeom prst="curvedDownArrow">
            <a:avLst>
              <a:gd name="adj1" fmla="val 33665"/>
              <a:gd name="adj2" fmla="val 96278"/>
              <a:gd name="adj3" fmla="val 7523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" name="Picture 4" descr="D:\Вика работа\цех №6\стенды трубогибных станков\ОИС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613" b="100000" l="5700" r="95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46" y="2552189"/>
            <a:ext cx="3024336" cy="164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1370" y="4792822"/>
            <a:ext cx="4281118" cy="1638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 descr="\\Recl9\фотоархив начиная с 2018 года\2018.11.30Конышев А.В. Презентация\IMG_3691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013" y="4782539"/>
            <a:ext cx="2201710" cy="157163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5" name="Прямоугольник 24"/>
          <p:cNvSpPr/>
          <p:nvPr/>
        </p:nvSpPr>
        <p:spPr>
          <a:xfrm>
            <a:off x="1140755" y="4237608"/>
            <a:ext cx="2231110" cy="324908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«ПАСПОРТ» ТРУБЫ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28108" y="6550223"/>
            <a:ext cx="6477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АО «Зеленодольский завод имени А.М. Горького»</a:t>
            </a:r>
          </a:p>
        </p:txBody>
      </p:sp>
    </p:spTree>
    <p:extLst>
      <p:ext uri="{BB962C8B-B14F-4D97-AF65-F5344CB8AC3E}">
        <p14:creationId xmlns:p14="http://schemas.microsoft.com/office/powerpoint/2010/main" val="78253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512" y="-106716"/>
            <a:ext cx="9323512" cy="699263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42904" y="356074"/>
            <a:ext cx="5810474" cy="755795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архив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2390" y="1967512"/>
            <a:ext cx="5928526" cy="2973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386" y="5255652"/>
            <a:ext cx="5214974" cy="757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1" y="4337298"/>
            <a:ext cx="3024336" cy="1297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" descr="\\Recl9\фотоархив начиная с 2018 года\2018.11.30Конышев А.В. Презентация\IMG_370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6" t="9959" r="19909"/>
          <a:stretch/>
        </p:blipFill>
        <p:spPr bwMode="auto">
          <a:xfrm>
            <a:off x="5772069" y="1936431"/>
            <a:ext cx="2976396" cy="2387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28108" y="6550223"/>
            <a:ext cx="6477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АО «Зеленодольский завод имени А.М. Горького»</a:t>
            </a:r>
          </a:p>
        </p:txBody>
      </p:sp>
    </p:spTree>
    <p:extLst>
      <p:ext uri="{BB962C8B-B14F-4D97-AF65-F5344CB8AC3E}">
        <p14:creationId xmlns:p14="http://schemas.microsoft.com/office/powerpoint/2010/main" val="378204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512" y="-99392"/>
            <a:ext cx="9323512" cy="6992634"/>
          </a:xfrm>
          <a:prstGeom prst="rect">
            <a:avLst/>
          </a:prstGeom>
        </p:spPr>
      </p:pic>
      <p:pic>
        <p:nvPicPr>
          <p:cNvPr id="13" name="Рисунок 12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910028"/>
            <a:ext cx="2254699" cy="151897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268965" y="152037"/>
            <a:ext cx="5743195" cy="940461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взаимодействие с проектными бюро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книга вопросо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1" y="4235908"/>
            <a:ext cx="6931357" cy="2145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1865409"/>
            <a:ext cx="2500424" cy="170760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16" name="Стрелка вниз 15"/>
          <p:cNvSpPr/>
          <p:nvPr/>
        </p:nvSpPr>
        <p:spPr>
          <a:xfrm rot="7758633">
            <a:off x="2389046" y="2511245"/>
            <a:ext cx="138447" cy="978115"/>
          </a:xfrm>
          <a:prstGeom prst="downArrow">
            <a:avLst>
              <a:gd name="adj1" fmla="val 57393"/>
              <a:gd name="adj2" fmla="val 5000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3581718">
            <a:off x="6099517" y="2708058"/>
            <a:ext cx="184801" cy="1117982"/>
          </a:xfrm>
          <a:prstGeom prst="downArrow">
            <a:avLst>
              <a:gd name="adj1" fmla="val 57393"/>
              <a:gd name="adj2" fmla="val 5000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F:\Вика работа\корабли\21631\МРК проект 21631.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36" b="89982" l="2957" r="971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0"/>
          <a:stretch/>
        </p:blipFill>
        <p:spPr bwMode="auto">
          <a:xfrm>
            <a:off x="2432139" y="2279704"/>
            <a:ext cx="4562580" cy="24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228108" y="6550223"/>
            <a:ext cx="6477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АО «Зеленодольский завод имени А.М. Горького»</a:t>
            </a:r>
          </a:p>
        </p:txBody>
      </p:sp>
    </p:spTree>
    <p:extLst>
      <p:ext uri="{BB962C8B-B14F-4D97-AF65-F5344CB8AC3E}">
        <p14:creationId xmlns:p14="http://schemas.microsoft.com/office/powerpoint/2010/main" val="308076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pic>
        <p:nvPicPr>
          <p:cNvPr id="5" name="Picture 2" descr="C:\Users\recl7\Documents\My Received Files\Вика\СК ЗиГ АБХ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5636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07327" y="188640"/>
            <a:ext cx="6526229" cy="73951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АО «Зеленодольский завод имени А.М. Горького»</a:t>
            </a:r>
            <a:br>
              <a:rPr lang="ru-RU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-1039629" y="3284984"/>
            <a:ext cx="11186746" cy="23299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СПАСИБО ЗА ВНИМАНИЕ!</a:t>
            </a:r>
            <a:endParaRPr lang="ru-R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9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1" y="0"/>
            <a:ext cx="9144000" cy="6858000"/>
          </a:xfrm>
          <a:prstGeom prst="rect">
            <a:avLst/>
          </a:prstGeom>
        </p:spPr>
      </p:pic>
      <p:pic>
        <p:nvPicPr>
          <p:cNvPr id="5" name="Picture 2" descr="C:\Users\recl7\Documents\My Received Files\Вика\СК ЗиГ АБХ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55381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28108" y="6550223"/>
            <a:ext cx="6477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АО «Зеленодольский завод имени А.М. Горького»</a:t>
            </a:r>
          </a:p>
        </p:txBody>
      </p:sp>
      <p:pic>
        <p:nvPicPr>
          <p:cNvPr id="156" name="Рисунок 155"/>
          <p:cNvPicPr/>
          <p:nvPr/>
        </p:nvPicPr>
        <p:blipFill rotWithShape="1">
          <a:blip r:embed="rId4"/>
          <a:srcRect l="7731" t="9091" r="29480" b="39746"/>
          <a:stretch/>
        </p:blipFill>
        <p:spPr bwMode="auto">
          <a:xfrm>
            <a:off x="189378" y="1835208"/>
            <a:ext cx="6758886" cy="361001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7" name="Заголовок 1"/>
          <p:cNvSpPr txBox="1">
            <a:spLocks/>
          </p:cNvSpPr>
          <p:nvPr/>
        </p:nvSpPr>
        <p:spPr>
          <a:xfrm>
            <a:off x="755576" y="188640"/>
            <a:ext cx="5400600" cy="121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Регистрация писем </a:t>
            </a:r>
          </a:p>
          <a:p>
            <a:pPr>
              <a:defRPr/>
            </a:pPr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 проектантов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506168" y="5517232"/>
            <a:ext cx="7920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0000">
              <a:defRPr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Наполнение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электронного архива начинается с регистрации в информационной системе сопроводительного письма от проектанта по передаче конструкторской документации в разрезе проектов, заказов с прикреплением перечня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предоставляемых документов</a:t>
            </a:r>
            <a:r>
              <a:rPr lang="ru-RU" sz="1400" dirty="0" smtClean="0"/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\\zdship.gor\dfs\FS\Общая\!Персональные папки\Галиуллина Ольга\Стили презентации\картинки\Электронное Письмо с человечком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276872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03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01"/>
            <a:ext cx="9144000" cy="6858000"/>
          </a:xfrm>
          <a:prstGeom prst="rect">
            <a:avLst/>
          </a:prstGeom>
        </p:spPr>
      </p:pic>
      <p:pic>
        <p:nvPicPr>
          <p:cNvPr id="5" name="Picture 2" descr="C:\Users\recl7\Documents\My Received Files\Вика\СК ЗиГ АБХ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525" y="0"/>
            <a:ext cx="25435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28108" y="6550223"/>
            <a:ext cx="6477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АО «Зеленодольский завод имени А.М. Горького»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3528" y="188640"/>
            <a:ext cx="6192688" cy="121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Регистрация входящих</a:t>
            </a:r>
          </a:p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документов от проектантов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16411" t="19163" r="19491" b="26216"/>
          <a:stretch/>
        </p:blipFill>
        <p:spPr bwMode="auto">
          <a:xfrm>
            <a:off x="179511" y="1846553"/>
            <a:ext cx="6552729" cy="352666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 124"/>
          <p:cNvGrpSpPr>
            <a:grpSpLocks/>
          </p:cNvGrpSpPr>
          <p:nvPr/>
        </p:nvGrpSpPr>
        <p:grpSpPr bwMode="auto">
          <a:xfrm>
            <a:off x="6806047" y="1991195"/>
            <a:ext cx="765175" cy="766800"/>
            <a:chOff x="819" y="1243"/>
            <a:chExt cx="454" cy="518"/>
          </a:xfrm>
        </p:grpSpPr>
        <p:grpSp>
          <p:nvGrpSpPr>
            <p:cNvPr id="10" name="Group 125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12" name="Picture 126" descr="light_shadow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13" name="Picture 127" descr="circuler_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14" name="Oval 128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1" name="Picture 129" descr="Picture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</p:spPr>
        </p:pic>
      </p:grpSp>
      <p:grpSp>
        <p:nvGrpSpPr>
          <p:cNvPr id="15" name="Group 142"/>
          <p:cNvGrpSpPr>
            <a:grpSpLocks/>
          </p:cNvGrpSpPr>
          <p:nvPr/>
        </p:nvGrpSpPr>
        <p:grpSpPr bwMode="auto">
          <a:xfrm>
            <a:off x="7974496" y="2420888"/>
            <a:ext cx="766800" cy="766800"/>
            <a:chOff x="819" y="1236"/>
            <a:chExt cx="454" cy="526"/>
          </a:xfrm>
        </p:grpSpPr>
        <p:grpSp>
          <p:nvGrpSpPr>
            <p:cNvPr id="16" name="Group 143"/>
            <p:cNvGrpSpPr>
              <a:grpSpLocks/>
            </p:cNvGrpSpPr>
            <p:nvPr/>
          </p:nvGrpSpPr>
          <p:grpSpPr bwMode="auto">
            <a:xfrm>
              <a:off x="819" y="1236"/>
              <a:ext cx="454" cy="526"/>
              <a:chOff x="192" y="1901"/>
              <a:chExt cx="1042" cy="1118"/>
            </a:xfrm>
          </p:grpSpPr>
          <p:pic>
            <p:nvPicPr>
              <p:cNvPr id="18" name="Picture 144" descr="light_shadow"/>
              <p:cNvPicPr>
                <a:picLocks noChangeAspect="1" noChangeArrowheads="1"/>
              </p:cNvPicPr>
              <p:nvPr/>
            </p:nvPicPr>
            <p:blipFill>
              <a:blip r:embed="rId8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45" descr="circuler_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Oval 146"/>
              <p:cNvSpPr>
                <a:spLocks noChangeArrowheads="1"/>
              </p:cNvSpPr>
              <p:nvPr/>
            </p:nvSpPr>
            <p:spPr bwMode="gray">
              <a:xfrm>
                <a:off x="199" y="1901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55000"/>
                    </a:schemeClr>
                  </a:gs>
                  <a:gs pos="5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7" name="Picture 147" descr="Picture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 136"/>
          <p:cNvGrpSpPr>
            <a:grpSpLocks/>
          </p:cNvGrpSpPr>
          <p:nvPr/>
        </p:nvGrpSpPr>
        <p:grpSpPr bwMode="auto">
          <a:xfrm>
            <a:off x="7961717" y="3651317"/>
            <a:ext cx="766800" cy="766800"/>
            <a:chOff x="819" y="1243"/>
            <a:chExt cx="454" cy="518"/>
          </a:xfrm>
        </p:grpSpPr>
        <p:grpSp>
          <p:nvGrpSpPr>
            <p:cNvPr id="22" name="Group 137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24" name="Picture 138" descr="light_shadow"/>
              <p:cNvPicPr>
                <a:picLocks noChangeAspect="1" noChangeArrowheads="1"/>
              </p:cNvPicPr>
              <p:nvPr/>
            </p:nvPicPr>
            <p:blipFill>
              <a:blip r:embed="rId10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25" name="Picture 139" descr="circuler_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26" name="Oval 140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3" name="Picture 141" descr="Picture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</p:spPr>
        </p:pic>
      </p:grpSp>
      <p:grpSp>
        <p:nvGrpSpPr>
          <p:cNvPr id="27" name="Group 130"/>
          <p:cNvGrpSpPr>
            <a:grpSpLocks/>
          </p:cNvGrpSpPr>
          <p:nvPr/>
        </p:nvGrpSpPr>
        <p:grpSpPr bwMode="auto">
          <a:xfrm>
            <a:off x="6797621" y="4030352"/>
            <a:ext cx="766800" cy="766800"/>
            <a:chOff x="819" y="1243"/>
            <a:chExt cx="454" cy="518"/>
          </a:xfrm>
        </p:grpSpPr>
        <p:grpSp>
          <p:nvGrpSpPr>
            <p:cNvPr id="28" name="Group 131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30" name="Picture 132" descr="light_shadow"/>
              <p:cNvPicPr>
                <a:picLocks noChangeAspect="1" noChangeArrowheads="1"/>
              </p:cNvPicPr>
              <p:nvPr/>
            </p:nvPicPr>
            <p:blipFill>
              <a:blip r:embed="rId11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31" name="Picture 133" descr="circuler_1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32" name="Oval 134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9" name="Picture 135" descr="Picture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</p:spPr>
        </p:pic>
      </p:grpSp>
      <p:sp>
        <p:nvSpPr>
          <p:cNvPr id="33" name="Text Box 18"/>
          <p:cNvSpPr txBox="1">
            <a:spLocks noChangeArrowheads="1"/>
          </p:cNvSpPr>
          <p:nvPr/>
        </p:nvSpPr>
        <p:spPr bwMode="white">
          <a:xfrm>
            <a:off x="6732240" y="2185119"/>
            <a:ext cx="92307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Письма</a:t>
            </a:r>
            <a:endParaRPr lang="en-US" sz="1400" b="1" i="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white">
          <a:xfrm>
            <a:off x="7884368" y="2637558"/>
            <a:ext cx="95218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15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Документы</a:t>
            </a:r>
            <a:endParaRPr lang="en-US" sz="1150" b="1" i="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white">
          <a:xfrm>
            <a:off x="6732240" y="4233341"/>
            <a:ext cx="92307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Чертежи</a:t>
            </a:r>
            <a:endParaRPr lang="en-US" sz="1400" b="1" i="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white">
          <a:xfrm>
            <a:off x="7879359" y="3769680"/>
            <a:ext cx="923070" cy="4847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30"/>
              </a:spcBef>
            </a:pPr>
            <a:r>
              <a:rPr lang="ru-RU" sz="105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График</a:t>
            </a:r>
          </a:p>
          <a:p>
            <a:pPr algn="ctr">
              <a:spcBef>
                <a:spcPts val="30"/>
              </a:spcBef>
            </a:pPr>
            <a:r>
              <a:rPr lang="ru-RU" sz="105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п</a:t>
            </a:r>
            <a:r>
              <a:rPr lang="ru-RU" sz="105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оступления</a:t>
            </a:r>
          </a:p>
          <a:p>
            <a:pPr algn="ctr">
              <a:spcBef>
                <a:spcPts val="30"/>
              </a:spcBef>
            </a:pPr>
            <a:r>
              <a:rPr lang="ru-RU" sz="1050" b="1" i="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РКД</a:t>
            </a:r>
            <a:endParaRPr lang="en-US" sz="1050" b="1" i="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7" name="AutoShape 150"/>
          <p:cNvSpPr>
            <a:spLocks noChangeArrowheads="1"/>
          </p:cNvSpPr>
          <p:nvPr/>
        </p:nvSpPr>
        <p:spPr bwMode="gray">
          <a:xfrm rot="6580969">
            <a:off x="7656058" y="2378033"/>
            <a:ext cx="227457" cy="19345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8" name="AutoShape 150"/>
          <p:cNvSpPr>
            <a:spLocks noChangeArrowheads="1"/>
          </p:cNvSpPr>
          <p:nvPr/>
        </p:nvSpPr>
        <p:spPr bwMode="gray">
          <a:xfrm rot="11310367">
            <a:off x="8315160" y="3348915"/>
            <a:ext cx="227457" cy="217418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9" name="AutoShape 150"/>
          <p:cNvSpPr>
            <a:spLocks noChangeArrowheads="1"/>
          </p:cNvSpPr>
          <p:nvPr/>
        </p:nvSpPr>
        <p:spPr bwMode="gray">
          <a:xfrm rot="15365417">
            <a:off x="7671393" y="4260836"/>
            <a:ext cx="227457" cy="217418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1520" y="5458812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0000">
              <a:defRPr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Конструкторская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документация согласовывается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конструкторами,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расцеховывается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технологами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контрольный экземпляр отправляется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центральный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архив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хранение. В соответствии с расцеховкой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цеха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внутренней электронной почте поступает уведомление о поступлении документации</a:t>
            </a:r>
          </a:p>
        </p:txBody>
      </p:sp>
      <p:grpSp>
        <p:nvGrpSpPr>
          <p:cNvPr id="41" name="Group 136"/>
          <p:cNvGrpSpPr>
            <a:grpSpLocks/>
          </p:cNvGrpSpPr>
          <p:nvPr/>
        </p:nvGrpSpPr>
        <p:grpSpPr bwMode="auto">
          <a:xfrm>
            <a:off x="6885789" y="2866807"/>
            <a:ext cx="998579" cy="1047271"/>
            <a:chOff x="819" y="1241"/>
            <a:chExt cx="457" cy="517"/>
          </a:xfrm>
        </p:grpSpPr>
        <p:grpSp>
          <p:nvGrpSpPr>
            <p:cNvPr id="42" name="Group 137"/>
            <p:cNvGrpSpPr>
              <a:grpSpLocks/>
            </p:cNvGrpSpPr>
            <p:nvPr/>
          </p:nvGrpSpPr>
          <p:grpSpPr bwMode="auto">
            <a:xfrm>
              <a:off x="819" y="1241"/>
              <a:ext cx="457" cy="517"/>
              <a:chOff x="192" y="1917"/>
              <a:chExt cx="1047" cy="1102"/>
            </a:xfrm>
          </p:grpSpPr>
          <p:pic>
            <p:nvPicPr>
              <p:cNvPr id="44" name="Picture 138" descr="light_shadow"/>
              <p:cNvPicPr>
                <a:picLocks noChangeAspect="1" noChangeArrowheads="1"/>
              </p:cNvPicPr>
              <p:nvPr/>
            </p:nvPicPr>
            <p:blipFill>
              <a:blip r:embed="rId10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45" name="Picture 139" descr="circuler_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46" name="Oval 140"/>
              <p:cNvSpPr>
                <a:spLocks noChangeArrowheads="1"/>
              </p:cNvSpPr>
              <p:nvPr/>
            </p:nvSpPr>
            <p:spPr bwMode="gray">
              <a:xfrm>
                <a:off x="204" y="1922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00B050">
                      <a:alpha val="55000"/>
                    </a:srgbClr>
                  </a:gs>
                  <a:gs pos="50000">
                    <a:srgbClr val="007A37"/>
                  </a:gs>
                  <a:gs pos="100000">
                    <a:srgbClr val="3BE53F">
                      <a:alpha val="55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43" name="Picture 141" descr="Picture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</p:spPr>
        </p:pic>
      </p:grpSp>
      <p:sp>
        <p:nvSpPr>
          <p:cNvPr id="47" name="Text Box 18"/>
          <p:cNvSpPr txBox="1">
            <a:spLocks noChangeArrowheads="1"/>
          </p:cNvSpPr>
          <p:nvPr/>
        </p:nvSpPr>
        <p:spPr bwMode="white">
          <a:xfrm>
            <a:off x="6926807" y="3195689"/>
            <a:ext cx="92307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Архив</a:t>
            </a:r>
            <a:endParaRPr lang="en-US" sz="1400" b="1" i="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95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pic>
        <p:nvPicPr>
          <p:cNvPr id="5" name="Picture 2" descr="C:\Users\recl7\Documents\My Received Files\Вика\СК ЗиГ АБХ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0"/>
            <a:ext cx="249166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28108" y="6550223"/>
            <a:ext cx="6477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АО «Зеленодольский завод имени А.М. Горького»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55576" y="188640"/>
            <a:ext cx="5400600" cy="121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График поступления РКД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7804" y="5858108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0000">
              <a:defRPr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мере поступления чертежей заполняется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график фактического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поступления РКД по разделам, этапам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поступления, блокам и узлам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возможности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отслеживания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выполнения графика поступления РКД от проектанта.</a:t>
            </a:r>
          </a:p>
        </p:txBody>
      </p:sp>
      <p:pic>
        <p:nvPicPr>
          <p:cNvPr id="10" name="Рисунок 9"/>
          <p:cNvPicPr/>
          <p:nvPr/>
        </p:nvPicPr>
        <p:blipFill rotWithShape="1">
          <a:blip r:embed="rId4"/>
          <a:srcRect l="16507" t="13105" r="23557" b="25070"/>
          <a:stretch/>
        </p:blipFill>
        <p:spPr bwMode="auto">
          <a:xfrm>
            <a:off x="107504" y="1736812"/>
            <a:ext cx="5760640" cy="3384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/>
          <a:srcRect l="8195" t="8780" r="32027" b="28195"/>
          <a:stretch/>
        </p:blipFill>
        <p:spPr bwMode="auto">
          <a:xfrm>
            <a:off x="3131840" y="2648580"/>
            <a:ext cx="5688632" cy="324036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22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13" y="-48001"/>
            <a:ext cx="9180512" cy="6858000"/>
          </a:xfrm>
          <a:prstGeom prst="rect">
            <a:avLst/>
          </a:prstGeom>
        </p:spPr>
      </p:pic>
      <p:pic>
        <p:nvPicPr>
          <p:cNvPr id="5" name="Picture 2" descr="C:\Users\recl7\Documents\My Received Files\Вика\СК ЗиГ АБХ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5636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28108" y="6550223"/>
            <a:ext cx="6477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АО «Зеленодольский завод имени А.М. Горького»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55576" y="188640"/>
            <a:ext cx="5400600" cy="121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Центральный архив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t="7158" r="39102" b="38016"/>
          <a:stretch/>
        </p:blipFill>
        <p:spPr bwMode="auto">
          <a:xfrm>
            <a:off x="234187" y="1772816"/>
            <a:ext cx="5705966" cy="36004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5"/>
          <a:srcRect l="29906" t="26722" r="17524" b="7940"/>
          <a:stretch/>
        </p:blipFill>
        <p:spPr bwMode="auto">
          <a:xfrm>
            <a:off x="2600735" y="2607797"/>
            <a:ext cx="3921816" cy="294079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91469" y="5547872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0000">
              <a:defRPr/>
            </a:pPr>
            <a:r>
              <a:rPr lang="ru-RU" sz="1400" dirty="0" smtClean="0">
                <a:latin typeface="Times New Roman" pitchFamily="18" charset="0"/>
                <a:cs typeface="Times New Roman" panose="02020603050405020304" pitchFamily="18" charset="0"/>
              </a:rPr>
              <a:t>	На сегодняшний день в центральном архиве оцифровано более 50 тыс. обезличенных чертежей, прикрепляются документы, поступающие от проектанта. Имеется возможность выбора обезличенных чертежей, чертежей по проекту, по конкретному узлу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gray">
          <a:xfrm>
            <a:off x="6156176" y="1916832"/>
            <a:ext cx="2368626" cy="640318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00A249"/>
              </a:gs>
              <a:gs pos="100000">
                <a:srgbClr val="71FFB1"/>
              </a:gs>
            </a:gsLst>
            <a:lin ang="0" scaled="1"/>
          </a:gradFill>
          <a:ln w="12700" algn="ctr">
            <a:solidFill>
              <a:srgbClr val="0070C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defTabSz="457200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214660" y="1918573"/>
            <a:ext cx="1682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Количество  обезличенных  чертежей за  2019 год</a:t>
            </a:r>
            <a:endParaRPr lang="ru-RU" sz="1200" dirty="0"/>
          </a:p>
        </p:txBody>
      </p:sp>
      <p:sp>
        <p:nvSpPr>
          <p:cNvPr id="21" name="Цилиндр 20"/>
          <p:cNvSpPr/>
          <p:nvPr/>
        </p:nvSpPr>
        <p:spPr>
          <a:xfrm>
            <a:off x="8088065" y="1772816"/>
            <a:ext cx="660399" cy="815528"/>
          </a:xfrm>
          <a:prstGeom prst="can">
            <a:avLst>
              <a:gd name="adj" fmla="val 18028"/>
            </a:avLst>
          </a:prstGeom>
          <a:solidFill>
            <a:srgbClr val="00DE64"/>
          </a:solidFill>
          <a:ln w="12700" cmpd="sng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100392" y="2057469"/>
            <a:ext cx="5979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0000">
              <a:defRPr/>
            </a:pPr>
            <a:r>
              <a:rPr lang="ru-RU" sz="1000" b="1" dirty="0" smtClean="0"/>
              <a:t>5 698</a:t>
            </a:r>
            <a:endParaRPr lang="ru-RU" sz="1000" b="1" dirty="0"/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gray">
          <a:xfrm>
            <a:off x="6143891" y="2821201"/>
            <a:ext cx="2368626" cy="652387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12700" algn="ctr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Цилиндр 24"/>
          <p:cNvSpPr/>
          <p:nvPr/>
        </p:nvSpPr>
        <p:spPr>
          <a:xfrm>
            <a:off x="8052459" y="2636912"/>
            <a:ext cx="694267" cy="902259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ln w="12700" cmpd="sng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092612" y="2996952"/>
            <a:ext cx="6286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0000">
              <a:defRPr/>
            </a:pPr>
            <a:r>
              <a:rPr lang="ru-RU" sz="1000" b="1" dirty="0"/>
              <a:t>6</a:t>
            </a:r>
            <a:r>
              <a:rPr lang="ru-RU" sz="1000" b="1" dirty="0" smtClean="0"/>
              <a:t> 322</a:t>
            </a:r>
            <a:endParaRPr lang="ru-RU" sz="10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346354" y="2827257"/>
            <a:ext cx="1682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Количество </a:t>
            </a:r>
            <a:r>
              <a:rPr lang="ru-RU" sz="1200" dirty="0"/>
              <a:t>обезличенных </a:t>
            </a:r>
            <a:r>
              <a:rPr lang="ru-RU" sz="1200" dirty="0" smtClean="0"/>
              <a:t>чертежей за  20</a:t>
            </a:r>
            <a:r>
              <a:rPr lang="en-US" sz="1200" dirty="0" smtClean="0"/>
              <a:t>20</a:t>
            </a:r>
            <a:r>
              <a:rPr lang="ru-RU" sz="1200" dirty="0" smtClean="0"/>
              <a:t> год</a:t>
            </a:r>
            <a:endParaRPr lang="ru-RU" sz="1200" dirty="0"/>
          </a:p>
        </p:txBody>
      </p:sp>
      <p:sp>
        <p:nvSpPr>
          <p:cNvPr id="28" name="AutoShape 7"/>
          <p:cNvSpPr>
            <a:spLocks noChangeArrowheads="1"/>
          </p:cNvSpPr>
          <p:nvPr/>
        </p:nvSpPr>
        <p:spPr bwMode="gray">
          <a:xfrm>
            <a:off x="6156176" y="3755028"/>
            <a:ext cx="2368626" cy="701876"/>
          </a:xfrm>
          <a:prstGeom prst="roundRect">
            <a:avLst>
              <a:gd name="adj" fmla="val 11505"/>
            </a:avLst>
          </a:prstGeom>
          <a:gradFill rotWithShape="1">
            <a:gsLst>
              <a:gs pos="65000">
                <a:srgbClr val="6161FF"/>
              </a:gs>
              <a:gs pos="0">
                <a:srgbClr val="0000FF"/>
              </a:gs>
              <a:gs pos="100000">
                <a:srgbClr val="8B8BFF"/>
              </a:gs>
            </a:gsLst>
            <a:lin ang="0" scaled="1"/>
          </a:gradFill>
          <a:ln w="12700" algn="ctr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Цилиндр 28"/>
          <p:cNvSpPr/>
          <p:nvPr/>
        </p:nvSpPr>
        <p:spPr>
          <a:xfrm>
            <a:off x="8069370" y="3573016"/>
            <a:ext cx="694267" cy="920310"/>
          </a:xfrm>
          <a:prstGeom prst="can">
            <a:avLst/>
          </a:prstGeom>
          <a:solidFill>
            <a:srgbClr val="6161FF"/>
          </a:solidFill>
          <a:ln w="12700" cmpd="sng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390034" y="3755028"/>
            <a:ext cx="1682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Количество </a:t>
            </a:r>
            <a:r>
              <a:rPr lang="ru-RU" sz="1200" dirty="0"/>
              <a:t>обезличенных чертежей </a:t>
            </a:r>
            <a:r>
              <a:rPr lang="ru-RU" sz="1200" dirty="0" smtClean="0"/>
              <a:t>за  20</a:t>
            </a:r>
            <a:r>
              <a:rPr lang="en-US" sz="1200" dirty="0" smtClean="0"/>
              <a:t>21</a:t>
            </a:r>
            <a:r>
              <a:rPr lang="ru-RU" sz="1200" dirty="0" smtClean="0"/>
              <a:t> год</a:t>
            </a:r>
            <a:endParaRPr lang="ru-RU" sz="1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8110341" y="3910060"/>
            <a:ext cx="6286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0000">
              <a:defRPr/>
            </a:pPr>
            <a:r>
              <a:rPr lang="ru-RU" sz="1000" b="1" dirty="0" smtClean="0"/>
              <a:t>15 144</a:t>
            </a:r>
            <a:endParaRPr lang="ru-RU" sz="1000" b="1" dirty="0"/>
          </a:p>
        </p:txBody>
      </p:sp>
      <p:sp>
        <p:nvSpPr>
          <p:cNvPr id="33" name="AutoShape 7"/>
          <p:cNvSpPr>
            <a:spLocks noChangeArrowheads="1"/>
          </p:cNvSpPr>
          <p:nvPr/>
        </p:nvSpPr>
        <p:spPr bwMode="gray">
          <a:xfrm>
            <a:off x="6156176" y="4778934"/>
            <a:ext cx="2368626" cy="701876"/>
          </a:xfrm>
          <a:prstGeom prst="roundRect">
            <a:avLst>
              <a:gd name="adj" fmla="val 11505"/>
            </a:avLst>
          </a:prstGeom>
          <a:gradFill rotWithShape="1">
            <a:gsLst>
              <a:gs pos="65000">
                <a:srgbClr val="FAA1FA"/>
              </a:gs>
              <a:gs pos="0">
                <a:srgbClr val="800080"/>
              </a:gs>
              <a:gs pos="100000">
                <a:srgbClr val="FFA7FF">
                  <a:alpha val="0"/>
                </a:srgbClr>
              </a:gs>
            </a:gsLst>
            <a:lin ang="0" scaled="1"/>
          </a:gradFill>
          <a:ln w="12700" algn="ctr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Цилиндр 33"/>
          <p:cNvSpPr/>
          <p:nvPr/>
        </p:nvSpPr>
        <p:spPr>
          <a:xfrm>
            <a:off x="8069370" y="4565334"/>
            <a:ext cx="694267" cy="951898"/>
          </a:xfrm>
          <a:prstGeom prst="can">
            <a:avLst/>
          </a:prstGeom>
          <a:solidFill>
            <a:srgbClr val="FFA7FF"/>
          </a:solidFill>
          <a:ln w="12700" cmpd="sng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390034" y="4778934"/>
            <a:ext cx="1682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Количество </a:t>
            </a:r>
            <a:r>
              <a:rPr lang="ru-RU" sz="1200" dirty="0"/>
              <a:t>обезличенных чертежей </a:t>
            </a:r>
            <a:r>
              <a:rPr lang="ru-RU" sz="1200" dirty="0" smtClean="0"/>
              <a:t>за  20</a:t>
            </a:r>
            <a:r>
              <a:rPr lang="en-US" sz="1200" dirty="0" smtClean="0"/>
              <a:t>2</a:t>
            </a:r>
            <a:r>
              <a:rPr lang="ru-RU" sz="1200" dirty="0" smtClean="0"/>
              <a:t>2 год</a:t>
            </a:r>
            <a:endParaRPr lang="ru-RU" sz="12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8119815" y="4926765"/>
            <a:ext cx="6286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0000">
              <a:defRPr/>
            </a:pPr>
            <a:r>
              <a:rPr lang="ru-RU" sz="1000" b="1" smtClean="0"/>
              <a:t>24 773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318771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8"/>
            <a:ext cx="9180512" cy="6858000"/>
          </a:xfrm>
          <a:prstGeom prst="rect">
            <a:avLst/>
          </a:prstGeom>
        </p:spPr>
      </p:pic>
      <p:pic>
        <p:nvPicPr>
          <p:cNvPr id="5" name="Picture 2" descr="C:\Users\recl7\Documents\My Received Files\Вика\СК ЗиГ АБХ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5636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28108" y="6550223"/>
            <a:ext cx="6477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АО «Зеленодольский завод имени А.М. Горького»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t="7438" r="35504" b="34680"/>
          <a:stretch/>
        </p:blipFill>
        <p:spPr bwMode="auto">
          <a:xfrm>
            <a:off x="179512" y="1844824"/>
            <a:ext cx="6840760" cy="399239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1838" y="5856668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получения бумажных копий цехами формируются заявки на получение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чертежей с автоматическими уведомлениями о поступивших заявках центральный архив  и  цехов о статусе отправленных  заявок.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меется возможность отслеживать статус заявок. Только за этот год обработано более 1500  заявок.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55576" y="188640"/>
            <a:ext cx="5400600" cy="121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Заявки на чертежи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\\zdship.gor\dfs\FS\Общая\!Персональные папки\Галиуллина Ольга\Стили презентации\Картинки2\Электронная зав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222" y="2132856"/>
            <a:ext cx="2212817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64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pic>
        <p:nvPicPr>
          <p:cNvPr id="5" name="Picture 2" descr="C:\Users\recl7\Documents\My Received Files\Вика\СК ЗиГ АБХ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5636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28108" y="6550223"/>
            <a:ext cx="6477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АО «Зеленодольский завод имени А.М. Горького»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5529445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каждом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цехе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ведется учет движения чертежей с регистрацией поступления,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учетом изменений, (литеры чертежа), учетом экземпляров, учетом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выдачи рабочим на заказ и возможностью списания. По каждому чертежу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ведется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карточка чертежа</a:t>
            </a:r>
            <a:r>
              <a:rPr lang="ru-RU" sz="1400" dirty="0"/>
              <a:t>.  </a:t>
            </a:r>
          </a:p>
        </p:txBody>
      </p:sp>
      <p:pic>
        <p:nvPicPr>
          <p:cNvPr id="10" name="Рисунок 9"/>
          <p:cNvPicPr/>
          <p:nvPr/>
        </p:nvPicPr>
        <p:blipFill rotWithShape="1">
          <a:blip r:embed="rId4"/>
          <a:srcRect l="18595" t="15428" r="20778" b="18414"/>
          <a:stretch/>
        </p:blipFill>
        <p:spPr bwMode="auto">
          <a:xfrm>
            <a:off x="213047" y="1844824"/>
            <a:ext cx="5007025" cy="352839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755576" y="188640"/>
            <a:ext cx="5400600" cy="121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Архив цеха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5"/>
          <a:srcRect l="9142" t="13499" r="30855" b="36334"/>
          <a:stretch/>
        </p:blipFill>
        <p:spPr bwMode="auto">
          <a:xfrm>
            <a:off x="3946623" y="2470811"/>
            <a:ext cx="4752528" cy="290240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393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" y="0"/>
            <a:ext cx="9180512" cy="6858000"/>
          </a:xfrm>
          <a:prstGeom prst="rect">
            <a:avLst/>
          </a:prstGeom>
        </p:spPr>
      </p:pic>
      <p:pic>
        <p:nvPicPr>
          <p:cNvPr id="5" name="Picture 2" descr="C:\Users\recl7\Documents\My Received Files\Вика\СК ЗиГ АБХ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0"/>
            <a:ext cx="249166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28108" y="6550223"/>
            <a:ext cx="6477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АО «Зеленодольский завод имени А.М. Горького»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55576" y="188640"/>
            <a:ext cx="5400600" cy="121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Ведомость чертежей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t="7195" r="34298" b="22865"/>
          <a:stretch/>
        </p:blipFill>
        <p:spPr bwMode="auto">
          <a:xfrm>
            <a:off x="-26635" y="1669810"/>
            <a:ext cx="6303792" cy="351838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9918" y="5493473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Технологическая документация формируется в разрезе чертежей.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системе имеется возможность просматривать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проекту, заказу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конкретному чертежу спецификации,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технологические комплекты, ведомости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норм расхода материалов,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машиностроительные  комплекты,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расцеховочные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карты, оперативные решения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отслеживать выполнение  графиков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изготовления</a:t>
            </a:r>
            <a:r>
              <a:rPr lang="ru-RU" sz="1400" dirty="0"/>
              <a:t>.</a:t>
            </a:r>
          </a:p>
        </p:txBody>
      </p:sp>
      <p:pic>
        <p:nvPicPr>
          <p:cNvPr id="3074" name="Picture 2" descr="\\zdship.gor\dfs\FS\Общая\!Персональные папки\Галиуллина Ольга\Стили презентации\картинки\Архив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933056"/>
            <a:ext cx="182420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6"/>
          <a:srcRect l="1123" t="15100" r="48237" b="22221"/>
          <a:stretch/>
        </p:blipFill>
        <p:spPr bwMode="auto">
          <a:xfrm>
            <a:off x="5383269" y="1760369"/>
            <a:ext cx="3437203" cy="217268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640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512" y="-106716"/>
            <a:ext cx="9286288" cy="6964716"/>
          </a:xfrm>
          <a:prstGeom prst="rect">
            <a:avLst/>
          </a:prstGeom>
        </p:spPr>
      </p:pic>
      <p:pic>
        <p:nvPicPr>
          <p:cNvPr id="6" name="Picture 2" descr="C:\Users\recl7\Documents\My Received Files\Вика\СК ЗиГ АБХ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226" y="0"/>
            <a:ext cx="25578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28108" y="6550223"/>
            <a:ext cx="6477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АО «Зеленодольский завод имени А.М. Горького»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4979" t="16247" r="34516" b="26722"/>
          <a:stretch/>
        </p:blipFill>
        <p:spPr bwMode="auto">
          <a:xfrm>
            <a:off x="35496" y="1484784"/>
            <a:ext cx="6552728" cy="353783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55576" y="188641"/>
            <a:ext cx="5400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Книга конструкторских-технологических  вопросов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496" y="5068922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0000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Внутренняя книга конструкторских и технологических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вопросов по производственным  заказам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ведется с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указанием выбранного чертежа, определением статуса вопроса и  с возможностью отправки  уведомлений на внутреннюю электронную почту. Для расширения информационного взаимодействия с проектантом внедрен функционал ведения внешней книги конструкторских вопросов на базе информационной системы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завода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проектантами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"МИЦ СПб" 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проектуТ3150),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ЦКБ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Балтсудопроект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проект 00393), </a:t>
            </a:r>
            <a:r>
              <a:rPr lang="ru-RU" sz="1400" dirty="0"/>
              <a:t>ПКБ «</a:t>
            </a:r>
            <a:r>
              <a:rPr lang="ru-RU" sz="1400" dirty="0" err="1"/>
              <a:t>Петробалт</a:t>
            </a:r>
            <a:r>
              <a:rPr lang="ru-RU" sz="1400" dirty="0" smtClean="0"/>
              <a:t>» </a:t>
            </a:r>
            <a:r>
              <a:rPr lang="ru-RU" sz="1400" dirty="0"/>
              <a:t>(</a:t>
            </a:r>
            <a:r>
              <a:rPr lang="ru-RU" sz="1400" dirty="0" smtClean="0"/>
              <a:t>проект </a:t>
            </a:r>
            <a:r>
              <a:rPr lang="en-US" sz="1400" dirty="0" smtClean="0"/>
              <a:t>MPSV07</a:t>
            </a:r>
            <a:r>
              <a:rPr lang="ru-RU" sz="1400" dirty="0" smtClean="0"/>
              <a:t>)</a:t>
            </a:r>
            <a:r>
              <a:rPr lang="en-US" sz="1400" dirty="0" smtClean="0"/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АО «Северное ПКБ»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(проект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22160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705672" y="2054937"/>
            <a:ext cx="1998871" cy="2371695"/>
            <a:chOff x="5635364" y="1962280"/>
            <a:chExt cx="2616864" cy="3073964"/>
          </a:xfrm>
        </p:grpSpPr>
        <p:sp>
          <p:nvSpPr>
            <p:cNvPr id="11" name="AutoShape 6"/>
            <p:cNvSpPr>
              <a:spLocks noChangeArrowheads="1"/>
            </p:cNvSpPr>
            <p:nvPr/>
          </p:nvSpPr>
          <p:spPr bwMode="gray">
            <a:xfrm rot="2412053">
              <a:off x="6661553" y="2933725"/>
              <a:ext cx="1590675" cy="1701800"/>
            </a:xfrm>
            <a:custGeom>
              <a:avLst/>
              <a:gdLst>
                <a:gd name="G0" fmla="+- 61148 0 0"/>
                <a:gd name="G1" fmla="+- -5891861 0 0"/>
                <a:gd name="G2" fmla="+- 61148 0 -5891861"/>
                <a:gd name="G3" fmla="+- 10800 0 0"/>
                <a:gd name="G4" fmla="+- 0 0 61148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799 0 0"/>
                <a:gd name="G9" fmla="+- 0 0 -5891861"/>
                <a:gd name="G10" fmla="+- 7799 0 2700"/>
                <a:gd name="G11" fmla="cos G10 61148"/>
                <a:gd name="G12" fmla="sin G10 61148"/>
                <a:gd name="G13" fmla="cos 13500 61148"/>
                <a:gd name="G14" fmla="sin 13500 61148"/>
                <a:gd name="G15" fmla="+- G11 10800 0"/>
                <a:gd name="G16" fmla="+- G12 10800 0"/>
                <a:gd name="G17" fmla="+- G13 10800 0"/>
                <a:gd name="G18" fmla="+- G14 10800 0"/>
                <a:gd name="G19" fmla="*/ 7799 1 2"/>
                <a:gd name="G20" fmla="+- G19 5400 0"/>
                <a:gd name="G21" fmla="cos G20 61148"/>
                <a:gd name="G22" fmla="sin G20 61148"/>
                <a:gd name="G23" fmla="+- G21 10800 0"/>
                <a:gd name="G24" fmla="+- G12 G23 G22"/>
                <a:gd name="G25" fmla="+- G22 G23 G11"/>
                <a:gd name="G26" fmla="cos 10800 61148"/>
                <a:gd name="G27" fmla="sin 10800 61148"/>
                <a:gd name="G28" fmla="cos 7799 61148"/>
                <a:gd name="G29" fmla="sin 7799 61148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891861"/>
                <a:gd name="G36" fmla="sin G34 -5891861"/>
                <a:gd name="G37" fmla="+/ -5891861 61148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799 G39"/>
                <a:gd name="G43" fmla="sin 77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8505 w 21600"/>
                <a:gd name="T5" fmla="*/ 3232 h 21600"/>
                <a:gd name="T6" fmla="*/ 10815 w 21600"/>
                <a:gd name="T7" fmla="*/ 1500 h 21600"/>
                <a:gd name="T8" fmla="*/ 16364 w 21600"/>
                <a:gd name="T9" fmla="*/ 5335 h 21600"/>
                <a:gd name="T10" fmla="*/ 24298 w 21600"/>
                <a:gd name="T11" fmla="*/ 11019 h 21600"/>
                <a:gd name="T12" fmla="*/ 20030 w 21600"/>
                <a:gd name="T13" fmla="*/ 15151 h 21600"/>
                <a:gd name="T14" fmla="*/ 15898 w 21600"/>
                <a:gd name="T15" fmla="*/ 1088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597" y="10926"/>
                  </a:moveTo>
                  <a:cubicBezTo>
                    <a:pt x="18598" y="10884"/>
                    <a:pt x="18599" y="10842"/>
                    <a:pt x="18599" y="10800"/>
                  </a:cubicBezTo>
                  <a:cubicBezTo>
                    <a:pt x="18599" y="6497"/>
                    <a:pt x="15115" y="3008"/>
                    <a:pt x="10813" y="3001"/>
                  </a:cubicBezTo>
                  <a:lnTo>
                    <a:pt x="10818" y="0"/>
                  </a:lnTo>
                  <a:cubicBezTo>
                    <a:pt x="16775" y="10"/>
                    <a:pt x="21600" y="4842"/>
                    <a:pt x="21600" y="10800"/>
                  </a:cubicBezTo>
                  <a:cubicBezTo>
                    <a:pt x="21600" y="10858"/>
                    <a:pt x="21599" y="10917"/>
                    <a:pt x="21598" y="10975"/>
                  </a:cubicBezTo>
                  <a:lnTo>
                    <a:pt x="24298" y="11019"/>
                  </a:lnTo>
                  <a:lnTo>
                    <a:pt x="20030" y="15151"/>
                  </a:lnTo>
                  <a:lnTo>
                    <a:pt x="15898" y="10883"/>
                  </a:lnTo>
                  <a:lnTo>
                    <a:pt x="18597" y="1092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chemeClr val="tx1">
                    <a:alpha val="78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ltGray">
            <a:xfrm>
              <a:off x="6284913" y="1962280"/>
              <a:ext cx="1319212" cy="1319213"/>
            </a:xfrm>
            <a:prstGeom prst="ellipse">
              <a:avLst/>
            </a:prstGeom>
            <a:gradFill rotWithShape="0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2700000" scaled="1"/>
            </a:gradFill>
            <a:ln w="57150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gray">
            <a:xfrm rot="14510397">
              <a:off x="5607166" y="3125251"/>
              <a:ext cx="1589087" cy="1532692"/>
            </a:xfrm>
            <a:custGeom>
              <a:avLst/>
              <a:gdLst>
                <a:gd name="G0" fmla="+- 61148 0 0"/>
                <a:gd name="G1" fmla="+- -5891861 0 0"/>
                <a:gd name="G2" fmla="+- 61148 0 -5891861"/>
                <a:gd name="G3" fmla="+- 10800 0 0"/>
                <a:gd name="G4" fmla="+- 0 0 61148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799 0 0"/>
                <a:gd name="G9" fmla="+- 0 0 -5891861"/>
                <a:gd name="G10" fmla="+- 7799 0 2700"/>
                <a:gd name="G11" fmla="cos G10 61148"/>
                <a:gd name="G12" fmla="sin G10 61148"/>
                <a:gd name="G13" fmla="cos 13500 61148"/>
                <a:gd name="G14" fmla="sin 13500 61148"/>
                <a:gd name="G15" fmla="+- G11 10800 0"/>
                <a:gd name="G16" fmla="+- G12 10800 0"/>
                <a:gd name="G17" fmla="+- G13 10800 0"/>
                <a:gd name="G18" fmla="+- G14 10800 0"/>
                <a:gd name="G19" fmla="*/ 7799 1 2"/>
                <a:gd name="G20" fmla="+- G19 5400 0"/>
                <a:gd name="G21" fmla="cos G20 61148"/>
                <a:gd name="G22" fmla="sin G20 61148"/>
                <a:gd name="G23" fmla="+- G21 10800 0"/>
                <a:gd name="G24" fmla="+- G12 G23 G22"/>
                <a:gd name="G25" fmla="+- G22 G23 G11"/>
                <a:gd name="G26" fmla="cos 10800 61148"/>
                <a:gd name="G27" fmla="sin 10800 61148"/>
                <a:gd name="G28" fmla="cos 7799 61148"/>
                <a:gd name="G29" fmla="sin 7799 61148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891861"/>
                <a:gd name="G36" fmla="sin G34 -5891861"/>
                <a:gd name="G37" fmla="+/ -5891861 61148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799 G39"/>
                <a:gd name="G43" fmla="sin 77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8505 w 21600"/>
                <a:gd name="T5" fmla="*/ 3232 h 21600"/>
                <a:gd name="T6" fmla="*/ 10815 w 21600"/>
                <a:gd name="T7" fmla="*/ 1500 h 21600"/>
                <a:gd name="T8" fmla="*/ 16364 w 21600"/>
                <a:gd name="T9" fmla="*/ 5335 h 21600"/>
                <a:gd name="T10" fmla="*/ 24298 w 21600"/>
                <a:gd name="T11" fmla="*/ 11019 h 21600"/>
                <a:gd name="T12" fmla="*/ 20030 w 21600"/>
                <a:gd name="T13" fmla="*/ 15151 h 21600"/>
                <a:gd name="T14" fmla="*/ 15898 w 21600"/>
                <a:gd name="T15" fmla="*/ 1088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597" y="10926"/>
                  </a:moveTo>
                  <a:cubicBezTo>
                    <a:pt x="18598" y="10884"/>
                    <a:pt x="18599" y="10842"/>
                    <a:pt x="18599" y="10800"/>
                  </a:cubicBezTo>
                  <a:cubicBezTo>
                    <a:pt x="18599" y="6497"/>
                    <a:pt x="15115" y="3008"/>
                    <a:pt x="10813" y="3001"/>
                  </a:cubicBezTo>
                  <a:lnTo>
                    <a:pt x="10818" y="0"/>
                  </a:lnTo>
                  <a:cubicBezTo>
                    <a:pt x="16775" y="10"/>
                    <a:pt x="21600" y="4842"/>
                    <a:pt x="21600" y="10800"/>
                  </a:cubicBezTo>
                  <a:cubicBezTo>
                    <a:pt x="21600" y="10858"/>
                    <a:pt x="21599" y="10917"/>
                    <a:pt x="21598" y="10975"/>
                  </a:cubicBezTo>
                  <a:lnTo>
                    <a:pt x="24298" y="11019"/>
                  </a:lnTo>
                  <a:lnTo>
                    <a:pt x="20030" y="15151"/>
                  </a:lnTo>
                  <a:lnTo>
                    <a:pt x="15898" y="10883"/>
                  </a:lnTo>
                  <a:lnTo>
                    <a:pt x="18597" y="1092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chemeClr val="tx1">
                    <a:alpha val="78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gray">
            <a:xfrm>
              <a:off x="6253387" y="3717032"/>
              <a:ext cx="1320800" cy="131921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81961"/>
                    <a:invGamma/>
                  </a:schemeClr>
                </a:gs>
              </a:gsLst>
              <a:lin ang="5400000" scaled="1"/>
            </a:gradFill>
            <a:ln w="57150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grpSp>
          <p:nvGrpSpPr>
            <p:cNvPr id="15" name="Group 12"/>
            <p:cNvGrpSpPr>
              <a:grpSpLocks/>
            </p:cNvGrpSpPr>
            <p:nvPr/>
          </p:nvGrpSpPr>
          <p:grpSpPr bwMode="auto">
            <a:xfrm rot="10082854">
              <a:off x="6127750" y="2917955"/>
              <a:ext cx="1196975" cy="303213"/>
              <a:chOff x="2598" y="1026"/>
              <a:chExt cx="957" cy="242"/>
            </a:xfrm>
          </p:grpSpPr>
          <p:grpSp>
            <p:nvGrpSpPr>
              <p:cNvPr id="16" name="Group 13"/>
              <p:cNvGrpSpPr>
                <a:grpSpLocks/>
              </p:cNvGrpSpPr>
              <p:nvPr/>
            </p:nvGrpSpPr>
            <p:grpSpPr bwMode="auto">
              <a:xfrm rot="-9970459" flipH="1" flipV="1">
                <a:off x="2598" y="1026"/>
                <a:ext cx="957" cy="242"/>
                <a:chOff x="2532" y="1051"/>
                <a:chExt cx="893" cy="246"/>
              </a:xfrm>
            </p:grpSpPr>
            <p:grpSp>
              <p:nvGrpSpPr>
                <p:cNvPr id="28" name="Group 1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34" name="AutoShape 15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5" name="AutoShape 16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6" name="AutoShape 17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7" name="AutoShape 18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29" name="Group 1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30" name="AutoShape 20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1" name="AutoShape 21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2" name="AutoShape 22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3" name="AutoShape 23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grpSp>
            <p:nvGrpSpPr>
              <p:cNvPr id="17" name="Group 24"/>
              <p:cNvGrpSpPr>
                <a:grpSpLocks/>
              </p:cNvGrpSpPr>
              <p:nvPr/>
            </p:nvGrpSpPr>
            <p:grpSpPr bwMode="auto">
              <a:xfrm rot="-9970459" flipH="1" flipV="1">
                <a:off x="2688" y="1056"/>
                <a:ext cx="784" cy="198"/>
                <a:chOff x="2532" y="1051"/>
                <a:chExt cx="893" cy="246"/>
              </a:xfrm>
            </p:grpSpPr>
            <p:grpSp>
              <p:nvGrpSpPr>
                <p:cNvPr id="18" name="Group 25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4" name="AutoShape 26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5" name="AutoShape 27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6" name="AutoShape 28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AutoShape 29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9" name="Group 30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0" name="AutoShape 31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" name="AutoShape 32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" name="AutoShape 33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3" name="AutoShape 34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38" name="Group 35"/>
            <p:cNvGrpSpPr>
              <a:grpSpLocks/>
            </p:cNvGrpSpPr>
            <p:nvPr/>
          </p:nvGrpSpPr>
          <p:grpSpPr bwMode="auto">
            <a:xfrm rot="10082854">
              <a:off x="6102574" y="4675882"/>
              <a:ext cx="1198563" cy="303212"/>
              <a:chOff x="2598" y="1026"/>
              <a:chExt cx="957" cy="242"/>
            </a:xfrm>
          </p:grpSpPr>
          <p:grpSp>
            <p:nvGrpSpPr>
              <p:cNvPr id="39" name="Group 36"/>
              <p:cNvGrpSpPr>
                <a:grpSpLocks/>
              </p:cNvGrpSpPr>
              <p:nvPr/>
            </p:nvGrpSpPr>
            <p:grpSpPr bwMode="auto">
              <a:xfrm rot="-9970459" flipH="1" flipV="1">
                <a:off x="2598" y="1026"/>
                <a:ext cx="957" cy="242"/>
                <a:chOff x="2532" y="1051"/>
                <a:chExt cx="893" cy="246"/>
              </a:xfrm>
            </p:grpSpPr>
            <p:grpSp>
              <p:nvGrpSpPr>
                <p:cNvPr id="51" name="Group 3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7" name="AutoShape 38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8" name="AutoShape 39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9" name="AutoShape 40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0" name="AutoShape 41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52" name="Group 4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3" name="AutoShape 43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4" name="AutoShape 44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5" name="AutoShape 45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6" name="AutoShape 46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grpSp>
            <p:nvGrpSpPr>
              <p:cNvPr id="40" name="Group 47"/>
              <p:cNvGrpSpPr>
                <a:grpSpLocks/>
              </p:cNvGrpSpPr>
              <p:nvPr/>
            </p:nvGrpSpPr>
            <p:grpSpPr bwMode="auto">
              <a:xfrm rot="-9970459" flipH="1" flipV="1">
                <a:off x="2688" y="1056"/>
                <a:ext cx="784" cy="198"/>
                <a:chOff x="2532" y="1051"/>
                <a:chExt cx="893" cy="246"/>
              </a:xfrm>
            </p:grpSpPr>
            <p:grpSp>
              <p:nvGrpSpPr>
                <p:cNvPr id="41" name="Group 4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47" name="AutoShape 49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8" name="AutoShape 50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9" name="AutoShape 51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0" name="AutoShape 52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42" name="Group 5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43" name="AutoShape 54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4" name="AutoShape 55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5" name="AutoShape 56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6" name="AutoShape 57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61" name="Group 81"/>
            <p:cNvGrpSpPr>
              <a:grpSpLocks/>
            </p:cNvGrpSpPr>
            <p:nvPr/>
          </p:nvGrpSpPr>
          <p:grpSpPr bwMode="auto">
            <a:xfrm>
              <a:off x="6675438" y="2082930"/>
              <a:ext cx="1196975" cy="303213"/>
              <a:chOff x="2598" y="1026"/>
              <a:chExt cx="957" cy="242"/>
            </a:xfrm>
          </p:grpSpPr>
          <p:grpSp>
            <p:nvGrpSpPr>
              <p:cNvPr id="62" name="Group 82"/>
              <p:cNvGrpSpPr>
                <a:grpSpLocks/>
              </p:cNvGrpSpPr>
              <p:nvPr/>
            </p:nvGrpSpPr>
            <p:grpSpPr bwMode="auto">
              <a:xfrm rot="-9970459" flipH="1" flipV="1">
                <a:off x="2598" y="1026"/>
                <a:ext cx="957" cy="242"/>
                <a:chOff x="2532" y="1051"/>
                <a:chExt cx="893" cy="246"/>
              </a:xfrm>
            </p:grpSpPr>
            <p:grpSp>
              <p:nvGrpSpPr>
                <p:cNvPr id="74" name="Group 83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80" name="AutoShape 84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1" name="AutoShape 85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2" name="AutoShape 86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3" name="AutoShape 87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75" name="Group 88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76" name="AutoShape 89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7" name="AutoShape 90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8" name="AutoShape 91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9" name="AutoShape 92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grpSp>
            <p:nvGrpSpPr>
              <p:cNvPr id="63" name="Group 93"/>
              <p:cNvGrpSpPr>
                <a:grpSpLocks/>
              </p:cNvGrpSpPr>
              <p:nvPr/>
            </p:nvGrpSpPr>
            <p:grpSpPr bwMode="auto">
              <a:xfrm rot="-9970459" flipH="1" flipV="1">
                <a:off x="2688" y="1056"/>
                <a:ext cx="784" cy="198"/>
                <a:chOff x="2532" y="1051"/>
                <a:chExt cx="893" cy="246"/>
              </a:xfrm>
            </p:grpSpPr>
            <p:grpSp>
              <p:nvGrpSpPr>
                <p:cNvPr id="64" name="Group 9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70" name="AutoShape 95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1" name="AutoShape 96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2" name="AutoShape 97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3" name="AutoShape 98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65" name="Group 9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6" name="AutoShape 100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7" name="AutoShape 101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8" name="AutoShape 102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9" name="AutoShape 103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84" name="Group 127"/>
            <p:cNvGrpSpPr>
              <a:grpSpLocks/>
            </p:cNvGrpSpPr>
            <p:nvPr/>
          </p:nvGrpSpPr>
          <p:grpSpPr bwMode="auto">
            <a:xfrm rot="-232145">
              <a:off x="6631576" y="3836429"/>
              <a:ext cx="1235075" cy="331787"/>
              <a:chOff x="1824" y="2448"/>
              <a:chExt cx="987" cy="266"/>
            </a:xfrm>
          </p:grpSpPr>
          <p:grpSp>
            <p:nvGrpSpPr>
              <p:cNvPr id="85" name="Group 128"/>
              <p:cNvGrpSpPr>
                <a:grpSpLocks/>
              </p:cNvGrpSpPr>
              <p:nvPr/>
            </p:nvGrpSpPr>
            <p:grpSpPr bwMode="auto">
              <a:xfrm rot="513316">
                <a:off x="1824" y="2448"/>
                <a:ext cx="957" cy="242"/>
                <a:chOff x="2598" y="1026"/>
                <a:chExt cx="957" cy="242"/>
              </a:xfrm>
            </p:grpSpPr>
            <p:grpSp>
              <p:nvGrpSpPr>
                <p:cNvPr id="109" name="Group 129"/>
                <p:cNvGrpSpPr>
                  <a:grpSpLocks/>
                </p:cNvGrpSpPr>
                <p:nvPr/>
              </p:nvGrpSpPr>
              <p:grpSpPr bwMode="auto">
                <a:xfrm rot="-9970459" flipH="1" flipV="1">
                  <a:off x="2598" y="1026"/>
                  <a:ext cx="957" cy="242"/>
                  <a:chOff x="2532" y="1051"/>
                  <a:chExt cx="893" cy="246"/>
                </a:xfrm>
              </p:grpSpPr>
              <p:grpSp>
                <p:nvGrpSpPr>
                  <p:cNvPr id="121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2532" y="1051"/>
                    <a:ext cx="743" cy="185"/>
                    <a:chOff x="1565" y="2568"/>
                    <a:chExt cx="1118" cy="279"/>
                  </a:xfrm>
                </p:grpSpPr>
                <p:sp>
                  <p:nvSpPr>
                    <p:cNvPr id="127" name="AutoShape 131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28" name="AutoShape 132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29" name="AutoShape 133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30" name="AutoShape 134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22" name="Group 135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2" y="1111"/>
                    <a:ext cx="743" cy="186"/>
                    <a:chOff x="1565" y="2568"/>
                    <a:chExt cx="1118" cy="279"/>
                  </a:xfrm>
                </p:grpSpPr>
                <p:sp>
                  <p:nvSpPr>
                    <p:cNvPr id="123" name="AutoShape 136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24" name="AutoShape 137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25" name="AutoShape 138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26" name="AutoShape 139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10" name="Group 140"/>
                <p:cNvGrpSpPr>
                  <a:grpSpLocks/>
                </p:cNvGrpSpPr>
                <p:nvPr/>
              </p:nvGrpSpPr>
              <p:grpSpPr bwMode="auto">
                <a:xfrm rot="-9970459" flipH="1" flipV="1">
                  <a:off x="2688" y="1056"/>
                  <a:ext cx="784" cy="198"/>
                  <a:chOff x="2532" y="1051"/>
                  <a:chExt cx="893" cy="246"/>
                </a:xfrm>
              </p:grpSpPr>
              <p:grpSp>
                <p:nvGrpSpPr>
                  <p:cNvPr id="111" name="Group 141"/>
                  <p:cNvGrpSpPr>
                    <a:grpSpLocks/>
                  </p:cNvGrpSpPr>
                  <p:nvPr/>
                </p:nvGrpSpPr>
                <p:grpSpPr bwMode="auto">
                  <a:xfrm>
                    <a:off x="2532" y="1051"/>
                    <a:ext cx="743" cy="185"/>
                    <a:chOff x="1565" y="2568"/>
                    <a:chExt cx="1118" cy="279"/>
                  </a:xfrm>
                </p:grpSpPr>
                <p:sp>
                  <p:nvSpPr>
                    <p:cNvPr id="117" name="AutoShape 142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8" name="AutoShape 143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9" name="AutoShape 144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20" name="AutoShape 145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12" name="Group 146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2" y="1111"/>
                    <a:ext cx="743" cy="186"/>
                    <a:chOff x="1565" y="2568"/>
                    <a:chExt cx="1118" cy="279"/>
                  </a:xfrm>
                </p:grpSpPr>
                <p:sp>
                  <p:nvSpPr>
                    <p:cNvPr id="113" name="AutoShape 147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4" name="AutoShape 148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5" name="AutoShape 149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6" name="AutoShape 150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86" name="Group 151"/>
              <p:cNvGrpSpPr>
                <a:grpSpLocks/>
              </p:cNvGrpSpPr>
              <p:nvPr/>
            </p:nvGrpSpPr>
            <p:grpSpPr bwMode="auto">
              <a:xfrm rot="513316">
                <a:off x="1854" y="2472"/>
                <a:ext cx="957" cy="242"/>
                <a:chOff x="2598" y="1026"/>
                <a:chExt cx="957" cy="242"/>
              </a:xfrm>
            </p:grpSpPr>
            <p:grpSp>
              <p:nvGrpSpPr>
                <p:cNvPr id="87" name="Group 152"/>
                <p:cNvGrpSpPr>
                  <a:grpSpLocks/>
                </p:cNvGrpSpPr>
                <p:nvPr/>
              </p:nvGrpSpPr>
              <p:grpSpPr bwMode="auto">
                <a:xfrm rot="-9970459" flipH="1" flipV="1">
                  <a:off x="2598" y="1026"/>
                  <a:ext cx="957" cy="242"/>
                  <a:chOff x="2532" y="1051"/>
                  <a:chExt cx="893" cy="246"/>
                </a:xfrm>
              </p:grpSpPr>
              <p:grpSp>
                <p:nvGrpSpPr>
                  <p:cNvPr id="99" name="Group 153"/>
                  <p:cNvGrpSpPr>
                    <a:grpSpLocks/>
                  </p:cNvGrpSpPr>
                  <p:nvPr/>
                </p:nvGrpSpPr>
                <p:grpSpPr bwMode="auto">
                  <a:xfrm>
                    <a:off x="2532" y="1051"/>
                    <a:ext cx="743" cy="185"/>
                    <a:chOff x="1565" y="2568"/>
                    <a:chExt cx="1118" cy="279"/>
                  </a:xfrm>
                </p:grpSpPr>
                <p:sp>
                  <p:nvSpPr>
                    <p:cNvPr id="105" name="AutoShape 154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200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06" name="AutoShape 155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200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07" name="AutoShape 156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200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08" name="AutoShape 157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200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00" name="Group 158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2" y="1111"/>
                    <a:ext cx="743" cy="186"/>
                    <a:chOff x="1565" y="2568"/>
                    <a:chExt cx="1118" cy="279"/>
                  </a:xfrm>
                </p:grpSpPr>
                <p:sp>
                  <p:nvSpPr>
                    <p:cNvPr id="101" name="AutoShape 159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200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02" name="AutoShape 160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200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03" name="AutoShape 161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200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04" name="AutoShape 162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200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8" name="Group 163"/>
                <p:cNvGrpSpPr>
                  <a:grpSpLocks/>
                </p:cNvGrpSpPr>
                <p:nvPr/>
              </p:nvGrpSpPr>
              <p:grpSpPr bwMode="auto">
                <a:xfrm rot="-9970459" flipH="1" flipV="1">
                  <a:off x="2688" y="1056"/>
                  <a:ext cx="784" cy="198"/>
                  <a:chOff x="2532" y="1051"/>
                  <a:chExt cx="893" cy="246"/>
                </a:xfrm>
              </p:grpSpPr>
              <p:grpSp>
                <p:nvGrpSpPr>
                  <p:cNvPr id="89" name="Group 164"/>
                  <p:cNvGrpSpPr>
                    <a:grpSpLocks/>
                  </p:cNvGrpSpPr>
                  <p:nvPr/>
                </p:nvGrpSpPr>
                <p:grpSpPr bwMode="auto">
                  <a:xfrm>
                    <a:off x="2532" y="1051"/>
                    <a:ext cx="743" cy="185"/>
                    <a:chOff x="1565" y="2568"/>
                    <a:chExt cx="1118" cy="279"/>
                  </a:xfrm>
                </p:grpSpPr>
                <p:sp>
                  <p:nvSpPr>
                    <p:cNvPr id="95" name="AutoShape 165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200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6" name="AutoShape 166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200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7" name="AutoShape 167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200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8" name="AutoShape 168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200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90" name="Group 169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2" y="1111"/>
                    <a:ext cx="743" cy="186"/>
                    <a:chOff x="1565" y="2568"/>
                    <a:chExt cx="1118" cy="279"/>
                  </a:xfrm>
                </p:grpSpPr>
                <p:sp>
                  <p:nvSpPr>
                    <p:cNvPr id="91" name="AutoShape 170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200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2" name="AutoShape 171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200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3" name="AutoShape 172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200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4" name="AutoShape 173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200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</p:grpSp>
        </p:grpSp>
        <p:sp>
          <p:nvSpPr>
            <p:cNvPr id="131" name="Rectangle 183"/>
            <p:cNvSpPr>
              <a:spLocks noChangeArrowheads="1"/>
            </p:cNvSpPr>
            <p:nvPr/>
          </p:nvSpPr>
          <p:spPr bwMode="gray">
            <a:xfrm>
              <a:off x="6157029" y="2369207"/>
              <a:ext cx="1624417" cy="4228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02060"/>
                  </a:solidFill>
                </a:rPr>
                <a:t>Проектант</a:t>
              </a:r>
              <a:endParaRPr lang="en-US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132" name="Rectangle 184"/>
            <p:cNvSpPr>
              <a:spLocks noChangeArrowheads="1"/>
            </p:cNvSpPr>
            <p:nvPr/>
          </p:nvSpPr>
          <p:spPr bwMode="gray">
            <a:xfrm>
              <a:off x="6455005" y="4136715"/>
              <a:ext cx="931782" cy="4388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Завод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694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345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Book Antiqua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Ogaliul</dc:creator>
  <cp:lastModifiedBy>OTBP_4</cp:lastModifiedBy>
  <cp:revision>52</cp:revision>
  <dcterms:created xsi:type="dcterms:W3CDTF">2023-03-23T03:59:11Z</dcterms:created>
  <dcterms:modified xsi:type="dcterms:W3CDTF">2023-05-29T11:41:24Z</dcterms:modified>
</cp:coreProperties>
</file>